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4B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39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907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851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7476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420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3245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037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069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1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14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465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18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69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5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831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008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540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7B6FF-4185-4665-98F6-E1EFE3B050CF}" type="datetimeFigureOut">
              <a:rPr lang="ru-RU" smtClean="0"/>
              <a:pPr/>
              <a:t>23.10.2020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6A0DE8E-2EE9-48BB-8D92-5FE524325E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14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14300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Психологическая подготовка  учащихся  к  экзаменам 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85" y="1816274"/>
            <a:ext cx="3270593" cy="4314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425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idx="1"/>
          </p:nvPr>
        </p:nvSpPr>
        <p:spPr>
          <a:xfrm>
            <a:off x="2589212" y="774700"/>
            <a:ext cx="8915400" cy="55683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ПРИЁМЫ,  МОБИЛИЗУЮЩИЕ  </a:t>
            </a:r>
            <a:endParaRPr lang="en-US" sz="36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  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 ИНТЕЛЛЕКТУАЛЬНЫЕ  ВОЗМОЖНОСТИ</a:t>
            </a:r>
            <a:endParaRPr lang="en-US" sz="36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   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 ШКОЛЬНИКОВ  ПРИ  ПОДГОТОВКЕ </a:t>
            </a:r>
            <a:endParaRPr lang="en-US" sz="36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    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И  СДАЧЕ ЭКЗАМЕНОВ </a:t>
            </a:r>
          </a:p>
        </p:txBody>
      </p:sp>
    </p:spTree>
    <p:extLst>
      <p:ext uri="{BB962C8B-B14F-4D97-AF65-F5344CB8AC3E}">
        <p14:creationId xmlns:p14="http://schemas.microsoft.com/office/powerpoint/2010/main" val="1389702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0510" y="0"/>
            <a:ext cx="2133600" cy="2130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125" y="411695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Перед экзаменом или во время него выпейте несколько глотков воды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3412" y="1905001"/>
            <a:ext cx="8915400" cy="481330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ru-RU" sz="2200" dirty="0">
                <a:solidFill>
                  <a:srgbClr val="C00000"/>
                </a:solidFill>
              </a:rPr>
              <a:t>Во время стресса происходит сильное обезвоживание организма. Это связано с тем, что нервные процессы происходят на основе электрохимических реакций, а для них необходимо достаточное количество жидкости. Ее недостаток резко снижает скорость нервных процессов.   </a:t>
            </a:r>
          </a:p>
          <a:p>
            <a:pPr>
              <a:lnSpc>
                <a:spcPct val="110000"/>
              </a:lnSpc>
            </a:pPr>
            <a:r>
              <a:rPr lang="ru-RU" sz="2200" dirty="0">
                <a:solidFill>
                  <a:srgbClr val="C00000"/>
                </a:solidFill>
              </a:rPr>
              <a:t>В антистрессовых целях воду пьют за 20 минут до или через 30 минут после еды.  </a:t>
            </a:r>
          </a:p>
          <a:p>
            <a:pPr>
              <a:lnSpc>
                <a:spcPct val="110000"/>
              </a:lnSpc>
            </a:pPr>
            <a:r>
              <a:rPr lang="ru-RU" sz="2200" dirty="0">
                <a:solidFill>
                  <a:srgbClr val="C00000"/>
                </a:solidFill>
              </a:rPr>
              <a:t>Лучше всего подходит минеральная вода, так как она содержит ионы калия или натрия, участвующие в электрохимических реакциях.   </a:t>
            </a:r>
          </a:p>
          <a:p>
            <a:pPr>
              <a:lnSpc>
                <a:spcPct val="110000"/>
              </a:lnSpc>
            </a:pPr>
            <a:r>
              <a:rPr lang="ru-RU" sz="2200" dirty="0">
                <a:solidFill>
                  <a:srgbClr val="C00000"/>
                </a:solidFill>
              </a:rPr>
              <a:t>Можно пить просто чистую воду или зеленый чай.  </a:t>
            </a:r>
            <a:endParaRPr lang="en-US" sz="2200" dirty="0">
              <a:solidFill>
                <a:srgbClr val="C00000"/>
              </a:solidFill>
            </a:endParaRPr>
          </a:p>
          <a:p>
            <a:pPr>
              <a:lnSpc>
                <a:spcPct val="110000"/>
              </a:lnSpc>
            </a:pPr>
            <a:r>
              <a:rPr lang="ru-RU" sz="2200" dirty="0">
                <a:solidFill>
                  <a:srgbClr val="C00000"/>
                </a:solidFill>
              </a:rPr>
              <a:t>Все остальные напитки с этой точки зрения бесполезны или вредны. </a:t>
            </a:r>
          </a:p>
        </p:txBody>
      </p:sp>
    </p:spTree>
    <p:extLst>
      <p:ext uri="{BB962C8B-B14F-4D97-AF65-F5344CB8AC3E}">
        <p14:creationId xmlns:p14="http://schemas.microsoft.com/office/powerpoint/2010/main" val="1259001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887" y="2310600"/>
            <a:ext cx="2803613" cy="342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2003" y="35106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Обеспечьте гармоничную работу левого и правого полушария </a:t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0" y="1631950"/>
            <a:ext cx="7339012" cy="51244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C00000"/>
                </a:solidFill>
              </a:rPr>
              <a:t> В стрессовой ситуации у человека нарушается гармоничная работа левого (логическое) и правого (образное) полушарий. Если доминирует одно из них, то у человека снижается способность.  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C00000"/>
                </a:solidFill>
              </a:rPr>
              <a:t>Но можно восстановить гармонию или приблизиться к ней. Известно, что правое полушарие управляет левой половиной тела, а левое полушарие — правой половиной.  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C00000"/>
                </a:solidFill>
              </a:rPr>
              <a:t>Эта связь действует в обоих направлениях, поэтому координация обеих частей тела приводит к координации полушарий мозга. 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693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7925" y="344710"/>
            <a:ext cx="8911687" cy="1280890"/>
          </a:xfrm>
        </p:spPr>
        <p:txBody>
          <a:bodyPr>
            <a:normAutofit/>
          </a:bodyPr>
          <a:lstStyle/>
          <a:p>
            <a:r>
              <a:rPr lang="ru-RU" b="1">
                <a:solidFill>
                  <a:srgbClr val="C00000"/>
                </a:solidFill>
              </a:rPr>
              <a:t>Это упражнение можно использовать при подготовке к экзаменам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055812" y="1625600"/>
            <a:ext cx="7050088" cy="51943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Физическое упражнение, влияющее на гармонизацию работы левого и правого полушарий, называется </a:t>
            </a:r>
            <a:r>
              <a:rPr lang="ru-RU" b="1" dirty="0">
                <a:solidFill>
                  <a:srgbClr val="C00000"/>
                </a:solidFill>
              </a:rPr>
              <a:t>«перекрестный шаг» </a:t>
            </a:r>
            <a:r>
              <a:rPr lang="ru-RU" dirty="0">
                <a:solidFill>
                  <a:srgbClr val="C00000"/>
                </a:solidFill>
              </a:rPr>
              <a:t>и проводится следующим образом. </a:t>
            </a:r>
          </a:p>
          <a:p>
            <a:r>
              <a:rPr lang="ru-RU" dirty="0">
                <a:solidFill>
                  <a:srgbClr val="C00000"/>
                </a:solidFill>
              </a:rPr>
              <a:t>Имитируем ходьбу на месте, поднимая колено чуть выше, чем обычно.</a:t>
            </a:r>
          </a:p>
          <a:p>
            <a:r>
              <a:rPr lang="ru-RU" b="1" dirty="0">
                <a:solidFill>
                  <a:srgbClr val="C00000"/>
                </a:solidFill>
              </a:rPr>
              <a:t>Можно сделать это сидя</a:t>
            </a:r>
            <a:r>
              <a:rPr lang="ru-RU" dirty="0">
                <a:solidFill>
                  <a:srgbClr val="C00000"/>
                </a:solidFill>
              </a:rPr>
              <a:t>, приподнимая ногу на носок, навстречу руке. Каждый раз, когда колено находится в наивысшей точке, кладем на него противоположную руку.  </a:t>
            </a:r>
          </a:p>
          <a:p>
            <a:r>
              <a:rPr lang="ru-RU" dirty="0">
                <a:solidFill>
                  <a:srgbClr val="C00000"/>
                </a:solidFill>
              </a:rPr>
              <a:t>Одним словом, соприкасаются то левое колено с правой рукой, то правое колено с левой рукой. Для эффективности в момент взмаха можно подниматься на опорной ноге на цыпочки. </a:t>
            </a:r>
          </a:p>
          <a:p>
            <a:r>
              <a:rPr lang="ru-RU" b="1" dirty="0">
                <a:solidFill>
                  <a:srgbClr val="C00000"/>
                </a:solidFill>
              </a:rPr>
              <a:t>Обязательное условие выполнения этого упражнения — двигаться не быстро, а в удобном темпе и с удовольствием. </a:t>
            </a: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3787" y="2070100"/>
            <a:ext cx="2615150" cy="3322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41818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Вариант упражнения «перекрестный шаг»  в ситуации экзамена </a:t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398712" y="1844989"/>
            <a:ext cx="8915400" cy="40062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Если нет возможности сделать «перекрестный шаг», а ситуация требует немедленной сосредоточенности, то можно применить следующий прием: нарисовать на чистом листе бумаги косой крест, похожий на букву «Х», и несколько минут созерцать его. Эффект будет слабее, чем от физических упражнений, однако поможет согласованности работы левого и правого полушарий.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C00000"/>
                </a:solidFill>
              </a:rPr>
              <a:t>Во время экзамена целесообразно повесить изображение косого креста на стене класса. Цвет не имеет значения, главное, чтобы он был изображен контрастно: темный на светлом фоне или наоборот. </a:t>
            </a:r>
          </a:p>
        </p:txBody>
      </p:sp>
      <p:sp>
        <p:nvSpPr>
          <p:cNvPr id="6" name="Умножение 5"/>
          <p:cNvSpPr/>
          <p:nvPr/>
        </p:nvSpPr>
        <p:spPr>
          <a:xfrm>
            <a:off x="5880100" y="5791200"/>
            <a:ext cx="1333500" cy="9779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906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774" y="3656012"/>
            <a:ext cx="2309850" cy="3074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5012" y="560610"/>
            <a:ext cx="8911687" cy="78559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Зевота – зарядка для мозга!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1663" y="1498600"/>
            <a:ext cx="8915400" cy="5080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 Это мнение основано на растущем числе исследований, обнаруживающих тот факт, что </a:t>
            </a:r>
            <a:r>
              <a:rPr lang="ru-RU" b="1" dirty="0">
                <a:solidFill>
                  <a:srgbClr val="C00000"/>
                </a:solidFill>
              </a:rPr>
              <a:t>зевота повышает эффективность работы ума.  </a:t>
            </a:r>
          </a:p>
          <a:p>
            <a:r>
              <a:rPr lang="ru-RU" dirty="0">
                <a:solidFill>
                  <a:srgbClr val="C00000"/>
                </a:solidFill>
              </a:rPr>
              <a:t>Зевота буквально пригоняет дополнительную кровь непосредственно к мозгу.  </a:t>
            </a:r>
          </a:p>
          <a:p>
            <a:r>
              <a:rPr lang="ru-RU" dirty="0">
                <a:solidFill>
                  <a:srgbClr val="C00000"/>
                </a:solidFill>
              </a:rPr>
              <a:t>Когда вы зеваете, ваши лицевые мускулы сильно сокращаются, а затем расслабляются, что вызывает приток богатой кислородом крови в префронтальную кору мозга.  </a:t>
            </a:r>
          </a:p>
          <a:p>
            <a:r>
              <a:rPr lang="ru-RU" dirty="0">
                <a:solidFill>
                  <a:srgbClr val="C00000"/>
                </a:solidFill>
              </a:rPr>
              <a:t>Это участки мозга, которые отвечают за планирование, организацию, принятие решений и еще за множество других функций, связанных с человеческой активностью. </a:t>
            </a:r>
          </a:p>
          <a:p>
            <a:r>
              <a:rPr lang="ru-RU" b="1" dirty="0">
                <a:solidFill>
                  <a:srgbClr val="C00000"/>
                </a:solidFill>
              </a:rPr>
              <a:t>Как правильно зевать? </a:t>
            </a:r>
            <a:r>
              <a:rPr lang="ru-RU" dirty="0">
                <a:solidFill>
                  <a:srgbClr val="C00000"/>
                </a:solidFill>
              </a:rPr>
              <a:t>Во время зевка обеими руками массировать круговыми движениями сухожилия (около ушей), соединяющие нижнюю и верхнюю челюсти. В этих местах находится большое количество нервных волокон. Для того чтобы оградить свой организм от кислородного голодания, достаточно 3–5 зевков. </a:t>
            </a:r>
          </a:p>
        </p:txBody>
      </p:sp>
    </p:spTree>
    <p:extLst>
      <p:ext uri="{BB962C8B-B14F-4D97-AF65-F5344CB8AC3E}">
        <p14:creationId xmlns:p14="http://schemas.microsoft.com/office/powerpoint/2010/main" val="300525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9601" y="576197"/>
            <a:ext cx="8911687" cy="83350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Поможет  дыхательная  гимнастика! </a:t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879601" y="1587501"/>
            <a:ext cx="7516812" cy="438741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Успокаивающее дыхание </a:t>
            </a:r>
            <a:r>
              <a:rPr lang="ru-RU" sz="2800" dirty="0">
                <a:solidFill>
                  <a:srgbClr val="C00000"/>
                </a:solidFill>
              </a:rPr>
              <a:t>–     выдох в два раза длиннее вдоха. 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Мобилизующее  дыхание </a:t>
            </a:r>
            <a:r>
              <a:rPr lang="ru-RU" sz="2800" dirty="0">
                <a:solidFill>
                  <a:srgbClr val="C00000"/>
                </a:solidFill>
              </a:rPr>
              <a:t>–    вдох в два раза длиннее выдоха.    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В случае сильного напряжения нужно перед началом экзамена применять технику успокаивающего дыхания </a:t>
            </a:r>
            <a:r>
              <a:rPr lang="ru-RU" sz="2800" u="sng" dirty="0">
                <a:solidFill>
                  <a:srgbClr val="C00000"/>
                </a:solidFill>
              </a:rPr>
              <a:t>в течение нескольких минут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260" y="4922730"/>
            <a:ext cx="3041932" cy="1753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8420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0325" y="624110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</a:rPr>
              <a:t>УПРАЖНЕНИЯ  ДЛЯ  СНЯТИЯ  СТРЕССА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083" y="2253745"/>
            <a:ext cx="4344350" cy="3980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2604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8500" y="166910"/>
            <a:ext cx="9536112" cy="12808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Упражнение  № 1     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Этот комплекс очень прост и эффективен, для его выполнения вам не потребуется ничего, кроме стены.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47800"/>
            <a:ext cx="8915400" cy="5219700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ru-RU" dirty="0"/>
              <a:t> </a:t>
            </a:r>
            <a:r>
              <a:rPr lang="ru-RU" dirty="0">
                <a:solidFill>
                  <a:srgbClr val="7030A0"/>
                </a:solidFill>
              </a:rPr>
              <a:t>Нахмурьте лоб, сильно напрягите лобные мышцы на 10 секунд; расслабьте их тоже на 10 секунд. Повторите упражнение быстрее, напрягая и расслабляя лобные мышцы с интервалом в 1 секунду. Фиксируйте свои ощущения в каждый момент времени. </a:t>
            </a: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rgbClr val="7030A0"/>
                </a:solidFill>
              </a:rPr>
              <a:t>Крепко зажмурьтесь, напрягите веки на 10 секунд, затем расслабьте — тоже на 10 секунд. Повторите упражнение быстрее. </a:t>
            </a: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rgbClr val="7030A0"/>
                </a:solidFill>
              </a:rPr>
              <a:t>Наморщите нос на 10 секунд. Расслабьте. Повторите быстрее. </a:t>
            </a: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rgbClr val="7030A0"/>
                </a:solidFill>
              </a:rPr>
              <a:t>Крепко сожмите губы. Расслабьте. Повторите быстрее. </a:t>
            </a: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rgbClr val="7030A0"/>
                </a:solidFill>
              </a:rPr>
              <a:t>Сильно упритесь затылком в стену, пол или кровать. Расслабьтесь. Повторите быстрее. </a:t>
            </a: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rgbClr val="7030A0"/>
                </a:solidFill>
              </a:rPr>
              <a:t>Упритесь в стену левой лопаткой, пожмите плечами. Расслабьтесь. Повторите быстрее. </a:t>
            </a: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rgbClr val="7030A0"/>
                </a:solidFill>
              </a:rPr>
              <a:t>Упритесь в стену правой лопаткой, пожмите плечами. Расслабьтесь. Повторите быстрее. </a:t>
            </a:r>
          </a:p>
        </p:txBody>
      </p:sp>
    </p:spTree>
    <p:extLst>
      <p:ext uri="{BB962C8B-B14F-4D97-AF65-F5344CB8AC3E}">
        <p14:creationId xmlns:p14="http://schemas.microsoft.com/office/powerpoint/2010/main" val="650384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4025" y="217710"/>
            <a:ext cx="8911687" cy="156029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                               Упражнение № 2      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000" b="1" dirty="0">
                <a:solidFill>
                  <a:srgbClr val="7030A0"/>
                </a:solidFill>
              </a:rPr>
              <a:t>Если обстановка вокруг накалена и вы чувствуете, что теряете самообладание, этот комплекс можно выполнить прямо на месте, за столом, практически незаметно для окружающих.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0312" y="1676400"/>
            <a:ext cx="8915400" cy="51816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Так сильно, как можете, напрягите пальцы ног. Затем расслабьте их. </a:t>
            </a:r>
          </a:p>
          <a:p>
            <a:r>
              <a:rPr lang="ru-RU" dirty="0">
                <a:solidFill>
                  <a:srgbClr val="7030A0"/>
                </a:solidFill>
              </a:rPr>
              <a:t>Напрягите и расслабьте ступни ног и лодыжки. </a:t>
            </a:r>
          </a:p>
          <a:p>
            <a:r>
              <a:rPr lang="ru-RU" dirty="0">
                <a:solidFill>
                  <a:srgbClr val="7030A0"/>
                </a:solidFill>
              </a:rPr>
              <a:t>Напрягите и расслабьте икры. </a:t>
            </a:r>
          </a:p>
          <a:p>
            <a:r>
              <a:rPr lang="ru-RU" dirty="0">
                <a:solidFill>
                  <a:srgbClr val="7030A0"/>
                </a:solidFill>
              </a:rPr>
              <a:t>Напрягите и расслабьте колени. </a:t>
            </a:r>
          </a:p>
          <a:p>
            <a:r>
              <a:rPr lang="ru-RU" dirty="0">
                <a:solidFill>
                  <a:srgbClr val="7030A0"/>
                </a:solidFill>
              </a:rPr>
              <a:t>Напрягите и расслабьте бедра. </a:t>
            </a:r>
          </a:p>
          <a:p>
            <a:r>
              <a:rPr lang="ru-RU" dirty="0">
                <a:solidFill>
                  <a:srgbClr val="7030A0"/>
                </a:solidFill>
              </a:rPr>
              <a:t>Напрягите и расслабьте живот. </a:t>
            </a:r>
          </a:p>
          <a:p>
            <a:r>
              <a:rPr lang="ru-RU" dirty="0">
                <a:solidFill>
                  <a:srgbClr val="7030A0"/>
                </a:solidFill>
              </a:rPr>
              <a:t>Расслабьте спину и плечи. </a:t>
            </a:r>
          </a:p>
          <a:p>
            <a:r>
              <a:rPr lang="ru-RU" dirty="0">
                <a:solidFill>
                  <a:srgbClr val="7030A0"/>
                </a:solidFill>
              </a:rPr>
              <a:t>Расслабьте кисти рук. </a:t>
            </a:r>
          </a:p>
          <a:p>
            <a:r>
              <a:rPr lang="ru-RU" dirty="0">
                <a:solidFill>
                  <a:srgbClr val="7030A0"/>
                </a:solidFill>
              </a:rPr>
              <a:t>Расслабьте предплечья. </a:t>
            </a:r>
          </a:p>
          <a:p>
            <a:r>
              <a:rPr lang="ru-RU" dirty="0">
                <a:solidFill>
                  <a:srgbClr val="7030A0"/>
                </a:solidFill>
              </a:rPr>
              <a:t>Расслабьте шею. </a:t>
            </a:r>
          </a:p>
          <a:p>
            <a:r>
              <a:rPr lang="ru-RU" dirty="0">
                <a:solidFill>
                  <a:srgbClr val="7030A0"/>
                </a:solidFill>
              </a:rPr>
              <a:t>Расслабьте лицевые мышцы. </a:t>
            </a:r>
          </a:p>
          <a:p>
            <a:r>
              <a:rPr lang="ru-RU" dirty="0">
                <a:solidFill>
                  <a:srgbClr val="7030A0"/>
                </a:solidFill>
              </a:rPr>
              <a:t>Посидите спокойно несколько минут, наслаждаясь полным покоем. Когда вам покажется, что медленно плывете, — вы полностью расслабились. </a:t>
            </a:r>
          </a:p>
        </p:txBody>
      </p:sp>
    </p:spTree>
    <p:extLst>
      <p:ext uri="{BB962C8B-B14F-4D97-AF65-F5344CB8AC3E}">
        <p14:creationId xmlns:p14="http://schemas.microsoft.com/office/powerpoint/2010/main" val="1366214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901" y="125260"/>
            <a:ext cx="3191273" cy="204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325" y="382810"/>
            <a:ext cx="8911687" cy="20555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AF4BA8"/>
                </a:solidFill>
              </a:rPr>
              <a:t>Экзамен – это испытание (?)</a:t>
            </a:r>
            <a:br>
              <a:rPr lang="en-US" dirty="0"/>
            </a:br>
            <a:br>
              <a:rPr lang="en-US" dirty="0"/>
            </a:br>
            <a:r>
              <a:rPr lang="ru-RU" dirty="0"/>
              <a:t>Любой экзамен является источником стресса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02425" y="2552700"/>
            <a:ext cx="8915400" cy="3917322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dirty="0">
                <a:solidFill>
                  <a:srgbClr val="002060"/>
                </a:solidFill>
              </a:rPr>
              <a:t>Задачи:  </a:t>
            </a:r>
            <a:endParaRPr lang="en-US" sz="2600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600" dirty="0"/>
              <a:t> </a:t>
            </a:r>
            <a:r>
              <a:rPr lang="ru-RU" sz="2600" dirty="0">
                <a:solidFill>
                  <a:srgbClr val="002060"/>
                </a:solidFill>
              </a:rPr>
              <a:t>Выработать конструктивное отношение к экзамену</a:t>
            </a:r>
            <a:endParaRPr lang="en-US" sz="2600" dirty="0">
              <a:solidFill>
                <a:srgbClr val="00206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600" dirty="0">
              <a:solidFill>
                <a:srgbClr val="002060"/>
              </a:solidFill>
              <a:latin typeface="Agency FB" panose="020B0503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600" dirty="0">
                <a:solidFill>
                  <a:srgbClr val="002060"/>
                </a:solidFill>
              </a:rPr>
              <a:t>Научиться воспринимать экзамен не как испытание, а как </a:t>
            </a:r>
            <a:r>
              <a:rPr lang="ru-RU" sz="2600" b="1" dirty="0">
                <a:solidFill>
                  <a:srgbClr val="FF0000"/>
                </a:solidFill>
              </a:rPr>
              <a:t>возможность</a:t>
            </a:r>
            <a:r>
              <a:rPr lang="ru-RU" sz="2600" dirty="0">
                <a:solidFill>
                  <a:srgbClr val="002060"/>
                </a:solidFill>
              </a:rPr>
              <a:t>  проявить себя, улучшить оценки за год, приобрести экзаменационный опыт, стать более внимательными  и организованными. </a:t>
            </a:r>
          </a:p>
        </p:txBody>
      </p:sp>
    </p:spTree>
    <p:extLst>
      <p:ext uri="{BB962C8B-B14F-4D97-AF65-F5344CB8AC3E}">
        <p14:creationId xmlns:p14="http://schemas.microsoft.com/office/powerpoint/2010/main" val="2826813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17710"/>
            <a:ext cx="8911687" cy="128089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Упражнение  № 3  </a:t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>
                <a:solidFill>
                  <a:srgbClr val="7030A0"/>
                </a:solidFill>
              </a:rPr>
              <a:t>САМОМАССАЖ УШНЫХ РАКОВИН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7012" y="1498600"/>
            <a:ext cx="6884988" cy="53594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Ещё в трактатах китайской народной медицины говорилось, что в ушной раковине происходит «скопление главных линий», при помощи которых наружное ухо связано с другими органами. Древние египтяне и греки считали, что ушная раковина связана с мозговыми образованиями и внутренними органами. </a:t>
            </a:r>
          </a:p>
          <a:p>
            <a:r>
              <a:rPr lang="ru-RU" dirty="0">
                <a:solidFill>
                  <a:srgbClr val="7030A0"/>
                </a:solidFill>
              </a:rPr>
              <a:t>Первую в мире полную топографическую карту точек и зон на коже ушной раковины, которые являются проекцией определенных частей тела и внутренних органов, опубликовал лионский врач П. </a:t>
            </a:r>
            <a:r>
              <a:rPr lang="ru-RU" dirty="0" err="1">
                <a:solidFill>
                  <a:srgbClr val="7030A0"/>
                </a:solidFill>
              </a:rPr>
              <a:t>Ножье</a:t>
            </a:r>
            <a:r>
              <a:rPr lang="ru-RU" dirty="0">
                <a:solidFill>
                  <a:srgbClr val="7030A0"/>
                </a:solidFill>
              </a:rPr>
              <a:t> в 1956 году. </a:t>
            </a:r>
          </a:p>
          <a:p>
            <a:r>
              <a:rPr lang="ru-RU" dirty="0">
                <a:solidFill>
                  <a:srgbClr val="7030A0"/>
                </a:solidFill>
              </a:rPr>
              <a:t>А в 1969 году он высказал гениальное предположение, полностью подтвердившееся в дальнейшем, согласно которому ухо напоминает по своему виду эмбрион, находящийся в утробе матери, причем тело человека проецируется на ушной раковине так же, как проецируется на коре головного мозга. 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16" y="1498600"/>
            <a:ext cx="4049295" cy="264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4"/>
          <p:cNvSpPr txBox="1">
            <a:spLocks/>
          </p:cNvSpPr>
          <p:nvPr/>
        </p:nvSpPr>
        <p:spPr>
          <a:xfrm>
            <a:off x="1542630" y="5396336"/>
            <a:ext cx="3697288" cy="9698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>
                <a:solidFill>
                  <a:srgbClr val="C00000"/>
                </a:solidFill>
              </a:rPr>
              <a:t>Помассируйте области мочек уха в течение 2-3 минут</a:t>
            </a:r>
          </a:p>
        </p:txBody>
      </p:sp>
      <p:sp>
        <p:nvSpPr>
          <p:cNvPr id="9" name="Стрелка вверх 8"/>
          <p:cNvSpPr/>
          <p:nvPr/>
        </p:nvSpPr>
        <p:spPr>
          <a:xfrm rot="19770320">
            <a:off x="2015109" y="3751347"/>
            <a:ext cx="161834" cy="187443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88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9512" y="192310"/>
            <a:ext cx="8911687" cy="128089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Как вести себя во время сдачи экзаменов  в форме ГИА и ЕГЭ?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49512" y="1749424"/>
            <a:ext cx="4357688" cy="499427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Будь внимателен!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Соблюдай правила поведения на экзамене!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Сосредоточься!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Не бойся!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Начни с лёгкого!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Пропускай!</a:t>
            </a: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817" y="2566011"/>
            <a:ext cx="4294994" cy="2795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95524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Как вести себя во время сдачи экзаменов   в форме ГИА и ЕГЭ?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286000" y="1727200"/>
            <a:ext cx="5207000" cy="5029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Читай задание до конца!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Думай только о текущем задании!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Исключай!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Запланируй два круга!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Угадывай!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Проверяй!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tx1"/>
                </a:solidFill>
              </a:rPr>
              <a:t>Не огорчайся! </a:t>
            </a: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318" y="3429000"/>
            <a:ext cx="4383087" cy="3287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4430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Продукты,  улучшающие  ПАМЯТЬ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284412" y="1905000"/>
            <a:ext cx="8915400" cy="23876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МОРКОВЬ</a:t>
            </a:r>
            <a:r>
              <a:rPr lang="ru-RU" sz="2800" dirty="0">
                <a:solidFill>
                  <a:srgbClr val="7030A0"/>
                </a:solidFill>
              </a:rPr>
              <a:t> -  особенно облегчает заучивание чего-либо наизусть за счет того, что стимулирует обмен веществ в мозге. Перед экзаменом съешьте тарелку тертой моркови с растительным маслом. </a:t>
            </a: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637" y="4071589"/>
            <a:ext cx="3466730" cy="2652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94775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300" y="3708400"/>
            <a:ext cx="3477582" cy="3054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Продукты,  улучшающие  ПАМЯТЬ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01712" y="1828800"/>
            <a:ext cx="7672388" cy="50292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АНАНАС</a:t>
            </a:r>
            <a:r>
              <a:rPr lang="ru-RU" sz="2800" dirty="0">
                <a:solidFill>
                  <a:srgbClr val="7030A0"/>
                </a:solidFill>
              </a:rPr>
              <a:t> - любимый фрукт театральных и музыкальных звезд. Тот, кому необходимо удерживать в памяти большой объем текста или нотных знаков, нуждается в большом количестве витамина C, который в достаточном количестве содержится в этом фрукте. Кроме того, в ананасе очень мало калорий (100г. - 56 кал.). Достаточно выпивать 1 стакан ананасового сока в день.</a:t>
            </a:r>
          </a:p>
        </p:txBody>
      </p:sp>
    </p:spTree>
    <p:extLst>
      <p:ext uri="{BB962C8B-B14F-4D97-AF65-F5344CB8AC3E}">
        <p14:creationId xmlns:p14="http://schemas.microsoft.com/office/powerpoint/2010/main" val="10442973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303" y="3838261"/>
            <a:ext cx="4373897" cy="2825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Продукты,  улучшающие  ПАМЯТЬ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220912" y="2044700"/>
            <a:ext cx="7062788" cy="358712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АВОКАДО</a:t>
            </a:r>
            <a:r>
              <a:rPr lang="ru-RU" sz="2800" dirty="0">
                <a:solidFill>
                  <a:srgbClr val="7030A0"/>
                </a:solidFill>
              </a:rPr>
              <a:t> - источник энергии для кратковременной памяти (например, при составлении планов, расписаний, списков покупок и т. д.) за счет высокого содержания жирных кислот. Достаточно 1/2 плода.</a:t>
            </a:r>
          </a:p>
        </p:txBody>
      </p:sp>
    </p:spTree>
    <p:extLst>
      <p:ext uri="{BB962C8B-B14F-4D97-AF65-F5344CB8AC3E}">
        <p14:creationId xmlns:p14="http://schemas.microsoft.com/office/powerpoint/2010/main" val="13902127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Продукты,  улучшающие  ПАМЯТЬ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82812" y="1905000"/>
            <a:ext cx="6846888" cy="36449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КРЕВЕТКИ</a:t>
            </a:r>
            <a:r>
              <a:rPr lang="ru-RU" sz="2800" dirty="0">
                <a:solidFill>
                  <a:srgbClr val="7030A0"/>
                </a:solidFill>
              </a:rPr>
              <a:t> - деликатес для мозга: снабжают организм важнейшими жирными кислотами, которые не дадут вашему вниманию ослабнуть. Достаточно 100 г. в день. Обратите внимание: солить только после кулинарной обработки (варки или жарки).</a:t>
            </a: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6453" y="4490244"/>
            <a:ext cx="3185469" cy="2119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58909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Продукты,  улучшающие  ПАМЯТЬ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89212" y="2133600"/>
            <a:ext cx="6580188" cy="43180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ЛУК  РЕПЧАТЫЙ </a:t>
            </a:r>
            <a:r>
              <a:rPr lang="ru-RU" sz="2800" dirty="0">
                <a:solidFill>
                  <a:srgbClr val="7030A0"/>
                </a:solidFill>
              </a:rPr>
              <a:t>помогает при умственном переутомлении и психической усталости. Способствует разжижению крови, улучшает снабжение мозга кислородом. Доза: минимум 1/2 луковицы ежедневно. </a:t>
            </a: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225" y="4097184"/>
            <a:ext cx="3445875" cy="2583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374023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Продукты,  улучшающие  ПАМЯТЬ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236220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800" b="1" dirty="0">
                <a:solidFill>
                  <a:srgbClr val="7030A0"/>
                </a:solidFill>
              </a:rPr>
              <a:t>ОРЕХИ</a:t>
            </a:r>
            <a:r>
              <a:rPr lang="ru-RU" sz="2800" dirty="0">
                <a:solidFill>
                  <a:srgbClr val="7030A0"/>
                </a:solidFill>
              </a:rPr>
              <a:t> особенно хороши, если Вам предстоит умственный "марафон" (доклады, конференции, концерты).   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7030A0"/>
                </a:solidFill>
              </a:rPr>
              <a:t>Укрепляют нервную систему, стимулируют деятельность мозга. </a:t>
            </a: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046" y="4073560"/>
            <a:ext cx="2828598" cy="2652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70078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784" y="4946650"/>
            <a:ext cx="2243666" cy="1682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784" y="2950968"/>
            <a:ext cx="2212953" cy="1889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784" y="1464688"/>
            <a:ext cx="1839912" cy="1839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4025" y="267827"/>
            <a:ext cx="8911687" cy="128089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Продукты, которые помогут  успешно грызть гранит науки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537200" y="2095500"/>
            <a:ext cx="6462712" cy="45339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7030A0"/>
                </a:solidFill>
              </a:rPr>
              <a:t>КАПУСТА – снимает нервозность </a:t>
            </a:r>
          </a:p>
          <a:p>
            <a:pPr>
              <a:lnSpc>
                <a:spcPct val="150000"/>
              </a:lnSpc>
            </a:pPr>
            <a:endParaRPr lang="ru-RU" sz="2800" dirty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7030A0"/>
                </a:solidFill>
              </a:rPr>
              <a:t>ЛИМОН – освежает мысли и   облегчает восприятие информации. </a:t>
            </a:r>
          </a:p>
          <a:p>
            <a:pPr marL="0" indent="0">
              <a:lnSpc>
                <a:spcPct val="150000"/>
              </a:lnSpc>
              <a:buNone/>
            </a:pPr>
            <a:endParaRPr lang="ru-RU" sz="2800" dirty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800" dirty="0">
                <a:solidFill>
                  <a:srgbClr val="7030A0"/>
                </a:solidFill>
              </a:rPr>
              <a:t>ЧЕРНИКА – способствует кровообращению мозга.</a:t>
            </a:r>
          </a:p>
        </p:txBody>
      </p:sp>
    </p:spTree>
    <p:extLst>
      <p:ext uri="{BB962C8B-B14F-4D97-AF65-F5344CB8AC3E}">
        <p14:creationId xmlns:p14="http://schemas.microsoft.com/office/powerpoint/2010/main" val="3027545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Причины волнения перед экзаменом?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9200" y="2019300"/>
            <a:ext cx="6209505" cy="46920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dirty="0"/>
          </a:p>
          <a:p>
            <a:r>
              <a:rPr lang="ru-RU" sz="2400" b="1" dirty="0"/>
              <a:t>Страх – </a:t>
            </a:r>
            <a:r>
              <a:rPr lang="ru-RU" sz="2400" dirty="0"/>
              <a:t>«А ВДРУГ НЕ СДАМ». </a:t>
            </a:r>
            <a:endParaRPr lang="en-US" sz="2400" dirty="0"/>
          </a:p>
          <a:p>
            <a:pPr marL="0" indent="0">
              <a:buNone/>
            </a:pPr>
            <a:endParaRPr lang="en-US" sz="2400" b="1" dirty="0"/>
          </a:p>
          <a:p>
            <a:r>
              <a:rPr lang="ru-RU" sz="2400" b="1" dirty="0"/>
              <a:t>Недостаток подготовки </a:t>
            </a: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r>
              <a:rPr lang="ru-RU" sz="2400" b="1" dirty="0"/>
              <a:t>Волнение близких </a:t>
            </a:r>
            <a:r>
              <a:rPr lang="ru-RU" sz="2400" dirty="0">
                <a:solidFill>
                  <a:schemeClr val="tx1"/>
                </a:solidFill>
              </a:rPr>
              <a:t>и</a:t>
            </a:r>
            <a:r>
              <a:rPr lang="ru-RU" sz="2400" b="1" dirty="0"/>
              <a:t> окружающих.</a:t>
            </a: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705" y="2019300"/>
            <a:ext cx="3022600" cy="4312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78538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304" y="4737322"/>
            <a:ext cx="2505075" cy="1789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525" y="2759438"/>
            <a:ext cx="2272634" cy="1818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872" y="807355"/>
            <a:ext cx="2300287" cy="1792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1325" y="166910"/>
            <a:ext cx="8911687" cy="128089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ВЛИЯНИЕ ПИЩИ НА ЭМОЦИИ</a:t>
            </a: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5080000" y="1447800"/>
            <a:ext cx="7023100" cy="52451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ПАПРИКА – способствует выделению «гормона счастья»- </a:t>
            </a:r>
            <a:r>
              <a:rPr lang="ru-RU" sz="2800" dirty="0" err="1">
                <a:solidFill>
                  <a:srgbClr val="7030A0"/>
                </a:solidFill>
              </a:rPr>
              <a:t>эндорфина</a:t>
            </a:r>
            <a:r>
              <a:rPr lang="ru-RU" sz="2800" dirty="0">
                <a:solidFill>
                  <a:srgbClr val="7030A0"/>
                </a:solidFill>
              </a:rPr>
              <a:t>.</a:t>
            </a:r>
          </a:p>
          <a:p>
            <a:endParaRPr lang="ru-RU" sz="2800" dirty="0">
              <a:solidFill>
                <a:srgbClr val="7030A0"/>
              </a:solidFill>
            </a:endParaRPr>
          </a:p>
          <a:p>
            <a:r>
              <a:rPr lang="ru-RU" sz="2800" dirty="0">
                <a:solidFill>
                  <a:srgbClr val="7030A0"/>
                </a:solidFill>
              </a:rPr>
              <a:t>КЛУБНИКА - быстро нейтрализует отрицательные эмоции. </a:t>
            </a:r>
          </a:p>
          <a:p>
            <a:pPr marL="0" indent="0">
              <a:buNone/>
            </a:pPr>
            <a:endParaRPr lang="ru-RU" sz="2800" dirty="0">
              <a:solidFill>
                <a:srgbClr val="7030A0"/>
              </a:solidFill>
            </a:endParaRPr>
          </a:p>
          <a:p>
            <a:r>
              <a:rPr lang="ru-RU" sz="2800" dirty="0">
                <a:solidFill>
                  <a:srgbClr val="7030A0"/>
                </a:solidFill>
              </a:rPr>
              <a:t>БАНАНЫ содержат серотонин –вещество, необходимое мозгу, чтобы тот просигнализировал: «Вы счастливы». </a:t>
            </a:r>
          </a:p>
        </p:txBody>
      </p:sp>
    </p:spTree>
    <p:extLst>
      <p:ext uri="{BB962C8B-B14F-4D97-AF65-F5344CB8AC3E}">
        <p14:creationId xmlns:p14="http://schemas.microsoft.com/office/powerpoint/2010/main" val="3656451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922" y="3328988"/>
            <a:ext cx="3467077" cy="3297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7030A0"/>
                </a:solidFill>
              </a:rPr>
              <a:t>ВАЖНО:</a:t>
            </a: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993900" y="1765300"/>
            <a:ext cx="9855200" cy="1905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Последние 12 часов перед экзаменом </a:t>
            </a:r>
            <a:r>
              <a:rPr lang="ru-RU" sz="3600" b="1" dirty="0"/>
              <a:t>должны уйти на подготовку организма</a:t>
            </a:r>
            <a:r>
              <a:rPr lang="ru-RU" sz="3600" dirty="0"/>
              <a:t>, а не знаний.</a:t>
            </a:r>
          </a:p>
        </p:txBody>
      </p:sp>
    </p:spTree>
    <p:extLst>
      <p:ext uri="{BB962C8B-B14F-4D97-AF65-F5344CB8AC3E}">
        <p14:creationId xmlns:p14="http://schemas.microsoft.com/office/powerpoint/2010/main" val="7295025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Спасибо за внимание</a:t>
            </a:r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428" y="1930399"/>
            <a:ext cx="3731489" cy="4132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307" y="1403121"/>
            <a:ext cx="3916693" cy="4845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6741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15900"/>
            <a:ext cx="8911687" cy="16891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Как преодолеть  ПРЕДЭКЗАМЕНАЦИОННУЮ ТРЕВОЖНОСТЬ? 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89212" y="1524000"/>
            <a:ext cx="8915400" cy="5194852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dirty="0">
                <a:solidFill>
                  <a:srgbClr val="7030A0"/>
                </a:solidFill>
              </a:rPr>
              <a:t>1. Приспособиться к окружающей среде 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7030A0"/>
                </a:solidFill>
              </a:rPr>
              <a:t>Мощным источником стресса для учащихся, сдающих ГИА и ЕГЭ, является незнакомое место проведения экзамена и незнакомые педагоги — члены экзаменационных комиссий.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7030A0"/>
                </a:solidFill>
              </a:rPr>
              <a:t>Для ослабления влияния этого </a:t>
            </a:r>
            <a:r>
              <a:rPr lang="ru-RU" sz="2000" dirty="0" err="1">
                <a:solidFill>
                  <a:srgbClr val="7030A0"/>
                </a:solidFill>
              </a:rPr>
              <a:t>стрессогенного</a:t>
            </a:r>
            <a:r>
              <a:rPr lang="ru-RU" sz="2000" dirty="0">
                <a:solidFill>
                  <a:srgbClr val="7030A0"/>
                </a:solidFill>
              </a:rPr>
              <a:t> фактора вам целесообразно, по возможности, побывать на месте проведения будущего экзамена, осмотреться, отметить его достоинства и недостатки. </a:t>
            </a:r>
          </a:p>
        </p:txBody>
      </p:sp>
    </p:spTree>
    <p:extLst>
      <p:ext uri="{BB962C8B-B14F-4D97-AF65-F5344CB8AC3E}">
        <p14:creationId xmlns:p14="http://schemas.microsoft.com/office/powerpoint/2010/main" val="1443111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65042"/>
            <a:ext cx="8915400" cy="49298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7030A0"/>
                </a:solidFill>
              </a:rPr>
              <a:t>2. Переименование </a:t>
            </a:r>
          </a:p>
          <a:p>
            <a:pPr>
              <a:lnSpc>
                <a:spcPct val="150000"/>
              </a:lnSpc>
            </a:pPr>
            <a:r>
              <a:rPr lang="ru-RU" dirty="0"/>
              <a:t> </a:t>
            </a:r>
            <a:r>
              <a:rPr lang="ru-RU" sz="2000" dirty="0">
                <a:solidFill>
                  <a:srgbClr val="7030A0"/>
                </a:solidFill>
              </a:rPr>
              <a:t>Известно, что зачастую наибольшую тревогу вызывает не само событие (например, предстоящий экзамен), а мысли по поводу этого события.  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7030A0"/>
                </a:solidFill>
              </a:rPr>
              <a:t> Можно попытаться регулировать ход своих мыслей относительно экзамена, придавая им позитивность и конструктивность.  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7030A0"/>
                </a:solidFill>
              </a:rPr>
              <a:t> Полезно дать позитивное или нейтральное мысленное определение экзамену, делающее восприятие этого события более спокойным: не «трудное испытание», не «стресс», не «крах», а просто «тестирование». </a:t>
            </a:r>
          </a:p>
        </p:txBody>
      </p:sp>
      <p:sp>
        <p:nvSpPr>
          <p:cNvPr id="4" name="Нашивка 3"/>
          <p:cNvSpPr/>
          <p:nvPr/>
        </p:nvSpPr>
        <p:spPr>
          <a:xfrm>
            <a:off x="3393109" y="5296450"/>
            <a:ext cx="3318081" cy="1120737"/>
          </a:xfrm>
          <a:prstGeom prst="chevron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ЭКЗАМЕН</a:t>
            </a:r>
          </a:p>
        </p:txBody>
      </p:sp>
      <p:sp>
        <p:nvSpPr>
          <p:cNvPr id="5" name="Нашивка 4"/>
          <p:cNvSpPr/>
          <p:nvPr/>
        </p:nvSpPr>
        <p:spPr>
          <a:xfrm>
            <a:off x="6948071" y="5311268"/>
            <a:ext cx="3241745" cy="1120737"/>
          </a:xfrm>
          <a:prstGeom prst="chevron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70C0"/>
                </a:solidFill>
              </a:rPr>
              <a:t>ТЕСТИРОВАНИЕ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1129999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301" y="105900"/>
            <a:ext cx="3771899" cy="1689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620969" y="673100"/>
            <a:ext cx="8915400" cy="6337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7030A0"/>
                </a:solidFill>
              </a:rPr>
              <a:t>3. Внутренний диалог </a:t>
            </a:r>
            <a:endParaRPr lang="en-US" sz="28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7030A0"/>
                </a:solidFill>
              </a:rPr>
              <a:t>Часто школьников пугает неопределенность предстоящего события, невозможность проконтролировать его ход. 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7030A0"/>
                </a:solidFill>
              </a:rPr>
              <a:t>Для того чтобы снизить тревожность по поводу непредсказуемых моментов при сдаче экзамена, можно поговорить с самими собой (можно с родителями или товарищами) о возможных стрессовых ситуациях на экзамене и </a:t>
            </a:r>
            <a:r>
              <a:rPr lang="ru-RU" b="1" dirty="0">
                <a:solidFill>
                  <a:srgbClr val="7030A0"/>
                </a:solidFill>
              </a:rPr>
              <a:t>заранее продумать свои действия</a:t>
            </a:r>
            <a:r>
              <a:rPr lang="ru-RU" dirty="0">
                <a:solidFill>
                  <a:srgbClr val="7030A0"/>
                </a:solidFill>
              </a:rPr>
              <a:t>.  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7030A0"/>
                </a:solidFill>
              </a:rPr>
              <a:t>Следует спросить себя, какая реальная опасность таится в этом событии, как выглядит худший результат и что в этом случае нужно будет сделать.   </a:t>
            </a: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7030A0"/>
                </a:solidFill>
              </a:rPr>
              <a:t>Каковы возможные трудности экзамена для меня лично и как их облегчить?</a:t>
            </a:r>
          </a:p>
        </p:txBody>
      </p:sp>
    </p:spTree>
    <p:extLst>
      <p:ext uri="{BB962C8B-B14F-4D97-AF65-F5344CB8AC3E}">
        <p14:creationId xmlns:p14="http://schemas.microsoft.com/office/powerpoint/2010/main" val="2866021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700" y="4526767"/>
            <a:ext cx="3445005" cy="2207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1"/>
          <p:cNvSpPr>
            <a:spLocks noGrp="1"/>
          </p:cNvSpPr>
          <p:nvPr>
            <p:ph idx="1"/>
          </p:nvPr>
        </p:nvSpPr>
        <p:spPr>
          <a:xfrm>
            <a:off x="2589212" y="203200"/>
            <a:ext cx="8915400" cy="65405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rgbClr val="7030A0"/>
                </a:solidFill>
              </a:rPr>
              <a:t>4. Систематическая </a:t>
            </a:r>
            <a:r>
              <a:rPr lang="ru-RU" sz="2400" b="1" dirty="0" err="1">
                <a:solidFill>
                  <a:srgbClr val="7030A0"/>
                </a:solidFill>
              </a:rPr>
              <a:t>десенситизация</a:t>
            </a:r>
            <a:r>
              <a:rPr lang="ru-RU" sz="2400" b="1" dirty="0">
                <a:solidFill>
                  <a:srgbClr val="7030A0"/>
                </a:solidFill>
              </a:rPr>
              <a:t>  приём, при котором в воображении постепенно развивается  терпимость к раздражителям </a:t>
            </a:r>
          </a:p>
          <a:p>
            <a:pPr>
              <a:lnSpc>
                <a:spcPct val="110000"/>
              </a:lnSpc>
            </a:pPr>
            <a:r>
              <a:rPr lang="ru-RU" dirty="0">
                <a:solidFill>
                  <a:srgbClr val="7030A0"/>
                </a:solidFill>
              </a:rPr>
              <a:t>Этот метод разработан Иозефом </a:t>
            </a:r>
            <a:r>
              <a:rPr lang="ru-RU" dirty="0" err="1">
                <a:solidFill>
                  <a:srgbClr val="7030A0"/>
                </a:solidFill>
              </a:rPr>
              <a:t>Вульпе</a:t>
            </a:r>
            <a:r>
              <a:rPr lang="ru-RU" dirty="0">
                <a:solidFill>
                  <a:srgbClr val="7030A0"/>
                </a:solidFill>
              </a:rPr>
              <a:t> и заключается в следующем: воображая и переживая ситуацию, вызывающую тревожность, человек должен выработать реакцию, несовместимую с чувством тревоги (например, расслабиться). </a:t>
            </a:r>
          </a:p>
          <a:p>
            <a:pPr>
              <a:lnSpc>
                <a:spcPct val="110000"/>
              </a:lnSpc>
            </a:pPr>
            <a:r>
              <a:rPr lang="ru-RU" dirty="0">
                <a:solidFill>
                  <a:srgbClr val="7030A0"/>
                </a:solidFill>
              </a:rPr>
              <a:t> Чтобы использовать эту технику применительно к предстоящему экзамену, вам можно </a:t>
            </a:r>
            <a:r>
              <a:rPr lang="ru-RU" b="1" dirty="0">
                <a:solidFill>
                  <a:srgbClr val="7030A0"/>
                </a:solidFill>
              </a:rPr>
              <a:t>составить «лесенку» ситуаций, вызывающих страх</a:t>
            </a:r>
            <a:r>
              <a:rPr lang="ru-RU" dirty="0">
                <a:solidFill>
                  <a:srgbClr val="7030A0"/>
                </a:solidFill>
              </a:rPr>
              <a:t>. Эта лесенка представляет собой последовательность шагов (действий), которые приводят к тревожному событию. Например: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>
                <a:solidFill>
                  <a:srgbClr val="7030A0"/>
                </a:solidFill>
              </a:rPr>
              <a:t>— Встать утром и выслушать мамины указания.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>
                <a:solidFill>
                  <a:srgbClr val="7030A0"/>
                </a:solidFill>
              </a:rPr>
              <a:t>— Сбор около школы и разговоры с друзьями об экзамене.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>
                <a:solidFill>
                  <a:srgbClr val="7030A0"/>
                </a:solidFill>
              </a:rPr>
              <a:t>— Поездка на место проведения экзамена.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>
                <a:solidFill>
                  <a:srgbClr val="7030A0"/>
                </a:solidFill>
              </a:rPr>
              <a:t> — Рассаживание по местам.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>
                <a:solidFill>
                  <a:srgbClr val="7030A0"/>
                </a:solidFill>
              </a:rPr>
              <a:t> — Получение тестовых бланков.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>
                <a:solidFill>
                  <a:srgbClr val="7030A0"/>
                </a:solidFill>
              </a:rPr>
              <a:t>— Заполнение бланков — титульных листов.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>
                <a:solidFill>
                  <a:srgbClr val="7030A0"/>
                </a:solidFill>
              </a:rPr>
              <a:t>— Решение заданий... </a:t>
            </a:r>
          </a:p>
        </p:txBody>
      </p:sp>
    </p:spTree>
    <p:extLst>
      <p:ext uri="{BB962C8B-B14F-4D97-AF65-F5344CB8AC3E}">
        <p14:creationId xmlns:p14="http://schemas.microsoft.com/office/powerpoint/2010/main" val="3010129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448" y="3299439"/>
            <a:ext cx="4940300" cy="3558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6912" y="190500"/>
            <a:ext cx="10059988" cy="3708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7030A0"/>
                </a:solidFill>
              </a:rPr>
              <a:t>После перечисления всех тревожных ситуаций вам стоит </a:t>
            </a:r>
            <a:r>
              <a:rPr lang="ru-RU" sz="2000" b="1" dirty="0">
                <a:solidFill>
                  <a:srgbClr val="7030A0"/>
                </a:solidFill>
              </a:rPr>
              <a:t>представить себя в каждой из них на 5 секунд, а затем расслабиться.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7030A0"/>
                </a:solidFill>
              </a:rPr>
              <a:t> Важно </a:t>
            </a:r>
            <a:r>
              <a:rPr lang="ru-RU" sz="2000" b="1" dirty="0">
                <a:solidFill>
                  <a:srgbClr val="7030A0"/>
                </a:solidFill>
              </a:rPr>
              <a:t>последовательно переходить от одной ситуации к другой по составленной цепочке. 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7030A0"/>
                </a:solidFill>
              </a:rPr>
              <a:t>После этого можно увеличить время представления и расслабления до 30 секунд. Если возникают трудности с представлением, можно еще более детализировать шаги.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97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2589213" y="228600"/>
            <a:ext cx="8915400" cy="1066800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solidFill>
                  <a:srgbClr val="7030A0"/>
                </a:solidFill>
              </a:rPr>
              <a:t>5. Настроиться на успех, удачу!</a:t>
            </a:r>
            <a:r>
              <a:rPr lang="ru-RU" sz="2800" dirty="0">
                <a:solidFill>
                  <a:srgbClr val="7030A0"/>
                </a:solidFill>
              </a:rPr>
              <a:t> </a:t>
            </a: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50" y="2748593"/>
            <a:ext cx="5524500" cy="3653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ъект 4"/>
          <p:cNvSpPr txBox="1">
            <a:spLocks/>
          </p:cNvSpPr>
          <p:nvPr/>
        </p:nvSpPr>
        <p:spPr>
          <a:xfrm>
            <a:off x="2589213" y="1219200"/>
            <a:ext cx="8915400" cy="1346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sz="2800" dirty="0">
                <a:solidFill>
                  <a:srgbClr val="7030A0"/>
                </a:solidFill>
              </a:rPr>
              <a:t>Важным шагом к успеху на экзамене является абсолютная уверенность в том,  что цель будет достигнута. </a:t>
            </a:r>
          </a:p>
          <a:p>
            <a:pPr marL="0" indent="0">
              <a:buFont typeface="Wingdings 3" charset="2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64495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460</TotalTime>
  <Words>1927</Words>
  <Application>Microsoft Office PowerPoint</Application>
  <PresentationFormat>Широкоэкранный</PresentationFormat>
  <Paragraphs>151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Agency FB</vt:lpstr>
      <vt:lpstr>Arial</vt:lpstr>
      <vt:lpstr>Trebuchet MS</vt:lpstr>
      <vt:lpstr>Wingdings 3</vt:lpstr>
      <vt:lpstr>Аспект</vt:lpstr>
      <vt:lpstr>Психологическая подготовка  учащихся  к  экзаменам </vt:lpstr>
      <vt:lpstr>Экзамен – это испытание (?)  Любой экзамен является источником стресса </vt:lpstr>
      <vt:lpstr>Причины волнения перед экзаменом?  </vt:lpstr>
      <vt:lpstr>Как преодолеть  ПРЕДЭКЗАМЕНАЦИОННУЮ ТРЕВОЖНОСТЬ?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Перед экзаменом или во время него выпейте несколько глотков воды  </vt:lpstr>
      <vt:lpstr>Обеспечьте гармоничную работу левого и правого полушария  </vt:lpstr>
      <vt:lpstr>Это упражнение можно использовать при подготовке к экзаменам</vt:lpstr>
      <vt:lpstr>Вариант упражнения «перекрестный шаг»  в ситуации экзамена  </vt:lpstr>
      <vt:lpstr>Зевота – зарядка для мозга!</vt:lpstr>
      <vt:lpstr>Поможет  дыхательная  гимнастика!  </vt:lpstr>
      <vt:lpstr>УПРАЖНЕНИЯ  ДЛЯ  СНЯТИЯ  СТРЕССА</vt:lpstr>
      <vt:lpstr>Упражнение  № 1      Этот комплекс очень прост и эффективен, для его выполнения вам не потребуется ничего, кроме стены.</vt:lpstr>
      <vt:lpstr>                               Упражнение № 2       Если обстановка вокруг накалена и вы чувствуете, что теряете самообладание, этот комплекс можно выполнить прямо на месте, за столом, практически незаметно для окружающих. </vt:lpstr>
      <vt:lpstr>Упражнение  № 3   САМОМАССАЖ УШНЫХ РАКОВИН </vt:lpstr>
      <vt:lpstr>Как вести себя во время сдачи экзаменов  в форме ГИА и ЕГЭ?</vt:lpstr>
      <vt:lpstr>Как вести себя во время сдачи экзаменов   в форме ГИА и ЕГЭ? </vt:lpstr>
      <vt:lpstr>Продукты,  улучшающие  ПАМЯТЬ</vt:lpstr>
      <vt:lpstr>Продукты,  улучшающие  ПАМЯТЬ</vt:lpstr>
      <vt:lpstr>Продукты,  улучшающие  ПАМЯТЬ</vt:lpstr>
      <vt:lpstr>Продукты,  улучшающие  ПАМЯТЬ</vt:lpstr>
      <vt:lpstr>Продукты,  улучшающие  ПАМЯТЬ</vt:lpstr>
      <vt:lpstr>Продукты,  улучшающие  ПАМЯТЬ</vt:lpstr>
      <vt:lpstr>Продукты, которые помогут  успешно грызть гранит науки</vt:lpstr>
      <vt:lpstr>ВЛИЯНИЕ ПИЩИ НА ЭМОЦИИ</vt:lpstr>
      <vt:lpstr>ВАЖНО: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Вероника Стреблянская</dc:creator>
  <cp:lastModifiedBy>Светлана</cp:lastModifiedBy>
  <cp:revision>47</cp:revision>
  <dcterms:created xsi:type="dcterms:W3CDTF">2014-04-27T08:59:18Z</dcterms:created>
  <dcterms:modified xsi:type="dcterms:W3CDTF">2020-10-23T14:01:22Z</dcterms:modified>
</cp:coreProperties>
</file>